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056;&#1091;&#1089;&#1072;&#1085;&#1086;&#1074;&#1072;\Desktop\&#1050;&#1085;&#1080;&#1075;&#1072;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r>
              <a:rPr lang="ru-RU" b="1" i="1" dirty="0"/>
              <a:t>Количество коллективных грамот   (призовые места)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4587598012512587"/>
          <c:y val="0.16509034986543636"/>
          <c:w val="0.51503474801498872"/>
          <c:h val="0.7441047810200195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Лист1!$C$5</c:f>
              <c:strCache>
                <c:ptCount val="1"/>
                <c:pt idx="0">
                  <c:v>Количество грамот за призовые места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Лист1!$A$6:$B$12</c:f>
              <c:multiLvlStrCache>
                <c:ptCount val="7"/>
                <c:lvl>
                  <c:pt idx="0">
                    <c:v>Всероссийский уровень</c:v>
                  </c:pt>
                  <c:pt idx="1">
                    <c:v>Всероссийский уровень</c:v>
                  </c:pt>
                  <c:pt idx="2">
                    <c:v>Региональный уровень</c:v>
                  </c:pt>
                  <c:pt idx="3">
                    <c:v>Муниципальный уровень</c:v>
                  </c:pt>
                  <c:pt idx="4">
                    <c:v>Всероссийский уровень</c:v>
                  </c:pt>
                  <c:pt idx="5">
                    <c:v>Региональный уровень</c:v>
                  </c:pt>
                  <c:pt idx="6">
                    <c:v>Муниципальный уровень</c:v>
                  </c:pt>
                </c:lvl>
                <c:lvl>
                  <c:pt idx="0">
                    <c:v>2020-2021</c:v>
                  </c:pt>
                  <c:pt idx="1">
                    <c:v>2021-2022</c:v>
                  </c:pt>
                  <c:pt idx="4">
                    <c:v>2022-2023</c:v>
                  </c:pt>
                </c:lvl>
              </c:multiLvlStrCache>
            </c:multiLvlStrRef>
          </c:cat>
          <c:val>
            <c:numRef>
              <c:f>Лист1!$C$6:$C$12</c:f>
              <c:numCache>
                <c:formatCode>General</c:formatCode>
                <c:ptCount val="7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6</c:v>
                </c:pt>
                <c:pt idx="4">
                  <c:v>2</c:v>
                </c:pt>
                <c:pt idx="5">
                  <c:v>2</c:v>
                </c:pt>
                <c:pt idx="6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7C-4E22-97E3-5A7FA1EF98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5405375"/>
        <c:axId val="465412095"/>
      </c:barChart>
      <c:catAx>
        <c:axId val="46540537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465412095"/>
        <c:crosses val="autoZero"/>
        <c:auto val="1"/>
        <c:lblAlgn val="ctr"/>
        <c:lblOffset val="100"/>
        <c:noMultiLvlLbl val="0"/>
      </c:catAx>
      <c:valAx>
        <c:axId val="4654120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46540537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300" baseline="0">
          <a:latin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r>
              <a:rPr lang="ru-RU" b="1" i="1" dirty="0"/>
              <a:t>Количество индивидуальных</a:t>
            </a:r>
            <a:r>
              <a:rPr lang="ru-RU" b="1" i="1" baseline="0" dirty="0"/>
              <a:t> </a:t>
            </a:r>
            <a:r>
              <a:rPr lang="ru-RU" b="1" i="1" dirty="0"/>
              <a:t>грамот (призовые места)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Лист1!$C$28</c:f>
              <c:strCache>
                <c:ptCount val="1"/>
                <c:pt idx="0">
                  <c:v>Количество грамот за призовые места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Лист1!$A$29:$B$33</c:f>
              <c:multiLvlStrCache>
                <c:ptCount val="5"/>
                <c:lvl>
                  <c:pt idx="0">
                    <c:v>Муниципальный уровень</c:v>
                  </c:pt>
                  <c:pt idx="1">
                    <c:v>Региональный уровень</c:v>
                  </c:pt>
                  <c:pt idx="2">
                    <c:v>Муниципальный уровень</c:v>
                  </c:pt>
                  <c:pt idx="3">
                    <c:v>Региональный уровень</c:v>
                  </c:pt>
                  <c:pt idx="4">
                    <c:v>Муниципальный уровень</c:v>
                  </c:pt>
                </c:lvl>
                <c:lvl>
                  <c:pt idx="0">
                    <c:v>2020-2021</c:v>
                  </c:pt>
                  <c:pt idx="1">
                    <c:v>2021-2022</c:v>
                  </c:pt>
                  <c:pt idx="3">
                    <c:v>2022-2023</c:v>
                  </c:pt>
                </c:lvl>
              </c:multiLvlStrCache>
            </c:multiLvlStrRef>
          </c:cat>
          <c:val>
            <c:numRef>
              <c:f>Лист1!$C$29:$C$33</c:f>
              <c:numCache>
                <c:formatCode>General</c:formatCode>
                <c:ptCount val="5"/>
                <c:pt idx="0">
                  <c:v>4</c:v>
                </c:pt>
                <c:pt idx="1">
                  <c:v>1</c:v>
                </c:pt>
                <c:pt idx="2">
                  <c:v>8</c:v>
                </c:pt>
                <c:pt idx="3">
                  <c:v>3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0E-49CD-89F4-A5FD245F31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5413055"/>
        <c:axId val="465407295"/>
      </c:barChart>
      <c:catAx>
        <c:axId val="4654130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465407295"/>
        <c:crosses val="autoZero"/>
        <c:auto val="1"/>
        <c:lblAlgn val="ctr"/>
        <c:lblOffset val="100"/>
        <c:noMultiLvlLbl val="0"/>
      </c:catAx>
      <c:valAx>
        <c:axId val="4654072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4654130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300" baseline="0">
          <a:latin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r>
              <a:rPr lang="ru-RU"/>
              <a:t>Уровень освоения основ актерского мастерства учащимися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Лист1!$C$48</c:f>
              <c:strCache>
                <c:ptCount val="1"/>
                <c:pt idx="0">
                  <c:v>Количество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F5B-4B79-BAF9-8A089B73C477}"/>
              </c:ext>
            </c:extLst>
          </c:dPt>
          <c:dPt>
            <c:idx val="2"/>
            <c:invertIfNegative val="0"/>
            <c:bubble3D val="0"/>
            <c:spPr>
              <a:solidFill>
                <a:srgbClr val="00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F5B-4B79-BAF9-8A089B73C477}"/>
              </c:ext>
            </c:extLst>
          </c:dPt>
          <c:dPt>
            <c:idx val="4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F5B-4B79-BAF9-8A089B73C477}"/>
              </c:ext>
            </c:extLst>
          </c:dPt>
          <c:dPt>
            <c:idx val="5"/>
            <c:invertIfNegative val="0"/>
            <c:bubble3D val="0"/>
            <c:spPr>
              <a:solidFill>
                <a:srgbClr val="00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F5B-4B79-BAF9-8A089B73C477}"/>
              </c:ext>
            </c:extLst>
          </c:dPt>
          <c:dPt>
            <c:idx val="7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6F5B-4B79-BAF9-8A089B73C477}"/>
              </c:ext>
            </c:extLst>
          </c:dPt>
          <c:dPt>
            <c:idx val="8"/>
            <c:invertIfNegative val="0"/>
            <c:bubble3D val="0"/>
            <c:spPr>
              <a:solidFill>
                <a:srgbClr val="00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6F5B-4B79-BAF9-8A089B73C47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Лист1!$A$49:$B$57</c:f>
              <c:multiLvlStrCache>
                <c:ptCount val="9"/>
                <c:lvl>
                  <c:pt idx="0">
                    <c:v>высокий</c:v>
                  </c:pt>
                  <c:pt idx="1">
                    <c:v>средний</c:v>
                  </c:pt>
                  <c:pt idx="2">
                    <c:v>удовлетворительный</c:v>
                  </c:pt>
                  <c:pt idx="3">
                    <c:v>высокий</c:v>
                  </c:pt>
                  <c:pt idx="4">
                    <c:v>средний</c:v>
                  </c:pt>
                  <c:pt idx="5">
                    <c:v>удовлетворительный</c:v>
                  </c:pt>
                  <c:pt idx="6">
                    <c:v>высокий</c:v>
                  </c:pt>
                  <c:pt idx="7">
                    <c:v>средний</c:v>
                  </c:pt>
                  <c:pt idx="8">
                    <c:v>удовлетворительный</c:v>
                  </c:pt>
                </c:lvl>
                <c:lvl>
                  <c:pt idx="0">
                    <c:v>2020-2021</c:v>
                  </c:pt>
                  <c:pt idx="3">
                    <c:v>2021-2022</c:v>
                  </c:pt>
                  <c:pt idx="6">
                    <c:v>2022-2023</c:v>
                  </c:pt>
                </c:lvl>
              </c:multiLvlStrCache>
            </c:multiLvlStrRef>
          </c:cat>
          <c:val>
            <c:numRef>
              <c:f>Лист1!$C$49:$C$57</c:f>
              <c:numCache>
                <c:formatCode>0%</c:formatCode>
                <c:ptCount val="9"/>
                <c:pt idx="0">
                  <c:v>0.28000000000000003</c:v>
                </c:pt>
                <c:pt idx="1">
                  <c:v>0.19</c:v>
                </c:pt>
                <c:pt idx="2">
                  <c:v>0.53</c:v>
                </c:pt>
                <c:pt idx="3">
                  <c:v>0.33</c:v>
                </c:pt>
                <c:pt idx="4">
                  <c:v>0.32</c:v>
                </c:pt>
                <c:pt idx="5">
                  <c:v>0.35</c:v>
                </c:pt>
                <c:pt idx="6">
                  <c:v>0.42</c:v>
                </c:pt>
                <c:pt idx="7">
                  <c:v>0.37</c:v>
                </c:pt>
                <c:pt idx="8">
                  <c:v>0.21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F5B-4B79-BAF9-8A089B73C4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43326863"/>
        <c:axId val="743315823"/>
      </c:barChart>
      <c:catAx>
        <c:axId val="7433268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743315823"/>
        <c:crosses val="autoZero"/>
        <c:auto val="1"/>
        <c:lblAlgn val="ctr"/>
        <c:lblOffset val="100"/>
        <c:noMultiLvlLbl val="0"/>
      </c:catAx>
      <c:valAx>
        <c:axId val="7433158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7433268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700" baseline="0">
          <a:latin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228873-89D5-E20A-B509-BA08B39750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364523-9A06-EF31-100D-67F82EC98A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E34C26-EB69-7809-3826-0AA85BAFA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30D4D9-42C7-C65E-4B03-9B3A1278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7F4007-1B8A-6C07-0A9B-6A5534571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56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D8F947-715C-48E1-6B94-97CCF664A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9A6F6C-8368-3987-7C45-69B32C832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CEF539-BF95-CE1F-ED65-8E0E68086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FA5261-FA88-E035-663B-8D24C1B67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9989ED-70E5-83D8-D511-1AEBBF6E1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35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6E4B40-D79D-0911-8B85-551614B5A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F9B71B2-A208-F79E-87CD-04790DC78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88DFB4-E8FD-CE77-F22A-F9E823ACF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628625-9683-8B51-2151-8285F03F7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8B9C28-9B7D-ECED-0F2E-1C0620256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2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53CBB-1D58-5C15-27F7-EF3ACE1FD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7FD92D-48C0-1DA2-8BFF-C93B71323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5CEDF1-EDB1-421B-0ECE-8D8F447155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5B9D31-FB31-24EB-89B7-45AD6C99F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47950B3-6C5E-D657-9B62-A12EC217A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A233DC-ABCD-C0F7-6ECD-BE4F53AF0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2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A92D88-08BA-CBCF-87A1-E5074764A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7111A6-4D5A-4B6E-8E92-10E1DC751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D1F6904-8BAE-1892-1CA9-3C0A986B99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CF6A860-F552-DEC7-C3B7-5385AD2F3D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EC7D726-DC1A-D271-21FE-84A34E1F7E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3D62621-15E4-90A7-6EA6-C15775CD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E310A2C-C737-93A9-8CCB-8207E9811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CFE4129-9D18-D4BA-155D-6AB4B6396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60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316BC6-4159-9023-2D5C-1579BD95F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AC1E992-8F9C-66E0-32A9-9EA77FB0F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190B8F-124D-DDCF-E9F6-2D8B4D0B1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1399B9A-FF61-4535-F55E-E529C203B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96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B8B8076-F4C9-A1B7-89C9-BCE27097E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CAA226A-C2BF-7582-AE40-0BE09BFB8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7EA22E6-114D-FDB2-BC26-CB23460A2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39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3AE09B-01EF-C947-083F-478461CE3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6F2C97-E5DE-0A9A-3323-50C76E2C5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DDA5896-64C9-6C2B-E463-0684DD62F4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F1DBB8C-B284-1AEF-94F8-0F35DC10F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2B6153-BCFD-A0EB-9BF6-0328B3B45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CA4DB9-B42E-4045-F227-2454CF3E5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32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D89875-DFA8-21E8-C913-97DE3A628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F5AB950-8879-1D9C-5F80-4DFB213A61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32ED362-7DAA-5EEF-9146-082EBB05B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7855B2-6D2C-E385-AD37-1D7DF175E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3A3906-21B0-1EEE-4633-335487E04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16D8408-E802-0B49-E912-F59C54B8F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55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2668C5-F807-53B7-9B5E-FD1AFA240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2F6EF50-9149-B886-952D-309830C245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F5FE88-AED5-EED3-DDBB-710BF11E7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247F07-5460-FFFA-AEB1-D1F2F42CC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19EA6D-5B65-13C9-3EAB-A2EA0C042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77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539B438-E7EF-2EAB-B507-581619ECFA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10E3CE-C9A4-CE5E-E12D-910A8D5EDB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902241-CC57-C540-9070-2D4B12B3F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C6FBCD-1D04-702E-2906-E16F86A4D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E1D072-0B0E-8491-5E89-CB37348A2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68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5EBB30-DF60-D3D8-4234-56E3A9BA9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DF84A0-CD57-FFB7-82A8-A3979274F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0C3D67-D4CD-9CA2-B799-36568D4411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314AF-6DB4-4EDE-8ADE-DBA917CD32E3}" type="datetimeFigureOut">
              <a:rPr lang="ru-RU" smtClean="0"/>
              <a:t>30.06.2023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00D34F-CFD3-A57D-9F16-A35ABDDE1E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BE2905-6A93-9BE8-A866-F2178B74B5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AB36E-7C8F-4697-9678-26BC98D618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522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4657D7-A806-2E0C-9B0F-24C892C1D9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9817"/>
            <a:ext cx="9144000" cy="1854924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Bookman Old Style" panose="02050604050505020204" pitchFamily="18" charset="0"/>
              </a:rPr>
              <a:t>Сведения о качестве реализации дополнительной общеобразовательной общеразвивающей программы «Аплодисменты»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8197879-1C79-6F59-BAB5-336791BD90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0547" y="2090057"/>
            <a:ext cx="11318033" cy="4598126"/>
          </a:xfrm>
        </p:spPr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dirty="0">
                <a:latin typeface="Bookman Old Style" panose="02050604050505020204" pitchFamily="18" charset="0"/>
              </a:rPr>
              <a:t>Театральная студия «Крылья» входит во Всероссийский перечень (реестр) школьных театров под номером </a:t>
            </a:r>
            <a:r>
              <a:rPr lang="ru-RU" b="1" i="1" dirty="0">
                <a:latin typeface="Bookman Old Style" panose="02050604050505020204" pitchFamily="18" charset="0"/>
              </a:rPr>
              <a:t>22-1174383966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dirty="0">
                <a:latin typeface="Bookman Old Style" panose="02050604050505020204" pitchFamily="18" charset="0"/>
              </a:rPr>
              <a:t>Ежегодно выпускает не менее </a:t>
            </a:r>
            <a:r>
              <a:rPr lang="ru-RU" b="1" i="1" dirty="0">
                <a:latin typeface="Bookman Old Style" panose="02050604050505020204" pitchFamily="18" charset="0"/>
              </a:rPr>
              <a:t>2 спектаклей </a:t>
            </a:r>
            <a:r>
              <a:rPr lang="ru-RU" dirty="0">
                <a:latin typeface="Bookman Old Style" panose="02050604050505020204" pitchFamily="18" charset="0"/>
              </a:rPr>
              <a:t>за учебный год:</a:t>
            </a:r>
          </a:p>
          <a:p>
            <a:pPr algn="just"/>
            <a:endParaRPr lang="ru-RU" b="1" i="1" dirty="0">
              <a:latin typeface="Bookman Old Style" panose="02050604050505020204" pitchFamily="18" charset="0"/>
            </a:endParaRPr>
          </a:p>
          <a:p>
            <a:pPr algn="just"/>
            <a:r>
              <a:rPr lang="ru-RU" b="1" i="1" dirty="0">
                <a:latin typeface="Bookman Old Style" panose="02050604050505020204" pitchFamily="18" charset="0"/>
              </a:rPr>
              <a:t>2020-2021          </a:t>
            </a:r>
            <a:r>
              <a:rPr lang="ru-RU" dirty="0">
                <a:latin typeface="Bookman Old Style" panose="02050604050505020204" pitchFamily="18" charset="0"/>
              </a:rPr>
              <a:t>Новогодний спектакль «Волшебные краски»</a:t>
            </a:r>
          </a:p>
          <a:p>
            <a:pPr algn="just"/>
            <a:r>
              <a:rPr lang="ru-RU" b="1" i="1" dirty="0">
                <a:latin typeface="Bookman Old Style" panose="02050604050505020204" pitchFamily="18" charset="0"/>
              </a:rPr>
              <a:t>                           </a:t>
            </a:r>
            <a:r>
              <a:rPr lang="ru-RU" dirty="0">
                <a:latin typeface="Bookman Old Style" panose="02050604050505020204" pitchFamily="18" charset="0"/>
              </a:rPr>
              <a:t>Спектакль</a:t>
            </a:r>
            <a:r>
              <a:rPr lang="ru-RU" i="1" dirty="0">
                <a:latin typeface="Bookman Old Style" panose="02050604050505020204" pitchFamily="18" charset="0"/>
              </a:rPr>
              <a:t> </a:t>
            </a:r>
            <a:r>
              <a:rPr lang="ru-RU" dirty="0">
                <a:latin typeface="Bookman Old Style" panose="02050604050505020204" pitchFamily="18" charset="0"/>
              </a:rPr>
              <a:t>«Королевство кривых зеркал»</a:t>
            </a:r>
          </a:p>
          <a:p>
            <a:pPr algn="just"/>
            <a:r>
              <a:rPr lang="ru-RU" b="1" i="1" dirty="0">
                <a:latin typeface="Bookman Old Style" panose="02050604050505020204" pitchFamily="18" charset="0"/>
              </a:rPr>
              <a:t>2021-2022          </a:t>
            </a:r>
            <a:r>
              <a:rPr lang="ru-RU" dirty="0">
                <a:latin typeface="Bookman Old Style" panose="02050604050505020204" pitchFamily="18" charset="0"/>
              </a:rPr>
              <a:t>Новогодний спектакль </a:t>
            </a:r>
            <a:r>
              <a:rPr lang="ru-RU" b="1" i="1" dirty="0">
                <a:latin typeface="Bookman Old Style" panose="02050604050505020204" pitchFamily="18" charset="0"/>
              </a:rPr>
              <a:t>«</a:t>
            </a:r>
            <a:r>
              <a:rPr lang="ru-RU" dirty="0">
                <a:latin typeface="Bookman Old Style" panose="02050604050505020204" pitchFamily="18" charset="0"/>
              </a:rPr>
              <a:t>Снежная королева»</a:t>
            </a:r>
          </a:p>
          <a:p>
            <a:pPr algn="just"/>
            <a:r>
              <a:rPr lang="ru-RU" dirty="0">
                <a:latin typeface="Bookman Old Style" panose="02050604050505020204" pitchFamily="18" charset="0"/>
              </a:rPr>
              <a:t>                             Спектакль «Приключения Чиполлино»</a:t>
            </a:r>
          </a:p>
          <a:p>
            <a:pPr algn="just"/>
            <a:r>
              <a:rPr lang="ru-RU" b="1" i="1" dirty="0">
                <a:latin typeface="Bookman Old Style" panose="02050604050505020204" pitchFamily="18" charset="0"/>
              </a:rPr>
              <a:t>2022-2023          </a:t>
            </a:r>
            <a:r>
              <a:rPr lang="ru-RU" dirty="0">
                <a:latin typeface="Bookman Old Style" panose="02050604050505020204" pitchFamily="18" charset="0"/>
              </a:rPr>
              <a:t>Новогодний спектакль «Чудеса на острове Буяне»</a:t>
            </a:r>
          </a:p>
          <a:p>
            <a:pPr algn="just"/>
            <a:r>
              <a:rPr lang="ru-RU" dirty="0">
                <a:latin typeface="Bookman Old Style" panose="02050604050505020204" pitchFamily="18" charset="0"/>
              </a:rPr>
              <a:t>                             Спектакль «Алиска в </a:t>
            </a:r>
            <a:r>
              <a:rPr lang="ru-RU" dirty="0" err="1">
                <a:latin typeface="Bookman Old Style" panose="02050604050505020204" pitchFamily="18" charset="0"/>
              </a:rPr>
              <a:t>расчудесии</a:t>
            </a:r>
            <a:r>
              <a:rPr lang="ru-RU" dirty="0">
                <a:latin typeface="Bookman Old Style" panose="02050604050505020204" pitchFamily="18" charset="0"/>
              </a:rPr>
              <a:t>»</a:t>
            </a:r>
          </a:p>
        </p:txBody>
      </p:sp>
      <p:sp>
        <p:nvSpPr>
          <p:cNvPr id="5" name="Стрелка: вверх 4">
            <a:extLst>
              <a:ext uri="{FF2B5EF4-FFF2-40B4-BE49-F238E27FC236}">
                <a16:creationId xmlns:a16="http://schemas.microsoft.com/office/drawing/2014/main" id="{261985AD-C501-7703-66E8-D224AF9F6087}"/>
              </a:ext>
            </a:extLst>
          </p:cNvPr>
          <p:cNvSpPr/>
          <p:nvPr/>
        </p:nvSpPr>
        <p:spPr>
          <a:xfrm>
            <a:off x="2659224" y="3284375"/>
            <a:ext cx="484632" cy="3116423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57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8197879-1C79-6F59-BAB5-336791BD90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4847" y="666749"/>
            <a:ext cx="11318033" cy="5800725"/>
          </a:xfrm>
        </p:spPr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dirty="0">
                <a:latin typeface="Bookman Old Style" panose="02050604050505020204" pitchFamily="18" charset="0"/>
              </a:rPr>
              <a:t> </a:t>
            </a:r>
            <a:r>
              <a:rPr lang="ru-RU" sz="2000" dirty="0">
                <a:latin typeface="Bookman Old Style" panose="02050604050505020204" pitchFamily="18" charset="0"/>
              </a:rPr>
              <a:t>Учащиеся театральной студии «Крылья» ежегодно занимают призовые места в конкурсах театрального мастерства различных уровней:</a:t>
            </a:r>
          </a:p>
          <a:p>
            <a:pPr algn="l"/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ru-RU" dirty="0">
                <a:latin typeface="Bookman Old Style" panose="02050604050505020204" pitchFamily="18" charset="0"/>
              </a:rPr>
              <a:t>Учащиеся занимают призовые </a:t>
            </a:r>
          </a:p>
          <a:p>
            <a:pPr algn="l"/>
            <a:r>
              <a:rPr lang="ru-RU" dirty="0">
                <a:latin typeface="Bookman Old Style" panose="02050604050505020204" pitchFamily="18" charset="0"/>
              </a:rPr>
              <a:t>места на конкурсах чтецов различного</a:t>
            </a:r>
          </a:p>
          <a:p>
            <a:pPr algn="l"/>
            <a:r>
              <a:rPr lang="ru-RU" dirty="0">
                <a:latin typeface="Bookman Old Style" panose="02050604050505020204" pitchFamily="18" charset="0"/>
              </a:rPr>
              <a:t>уровня</a:t>
            </a:r>
            <a:endParaRPr lang="ru-RU" b="1" i="1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b="1" i="1" dirty="0">
              <a:latin typeface="Bookman Old Style" panose="02050604050505020204" pitchFamily="18" charset="0"/>
            </a:endParaRPr>
          </a:p>
          <a:p>
            <a:pPr algn="just"/>
            <a:endParaRPr lang="ru-RU" b="1" i="1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A2C7A66E-A36D-80CD-63FA-B635E676A7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5947155"/>
              </p:ext>
            </p:extLst>
          </p:nvPr>
        </p:nvGraphicFramePr>
        <p:xfrm>
          <a:off x="709415" y="1336259"/>
          <a:ext cx="5637828" cy="3523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A624C675-5CB6-9DB1-70F1-4B166E1C0E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9558696"/>
              </p:ext>
            </p:extLst>
          </p:nvPr>
        </p:nvGraphicFramePr>
        <p:xfrm>
          <a:off x="6554172" y="3429000"/>
          <a:ext cx="5637828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372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8197879-1C79-6F59-BAB5-336791BD90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983" y="406150"/>
            <a:ext cx="11318033" cy="6045700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ru-RU" dirty="0">
                <a:latin typeface="Bookman Old Style" panose="02050604050505020204" pitchFamily="18" charset="0"/>
              </a:rPr>
              <a:t>Оценка основ актерского мастерства учащихся по итогам демонстрации спектакля зрителю</a:t>
            </a:r>
          </a:p>
          <a:p>
            <a:pPr algn="l"/>
            <a:endParaRPr lang="ru-RU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966AADAA-5538-98A2-0F77-A432025B44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3430400"/>
              </p:ext>
            </p:extLst>
          </p:nvPr>
        </p:nvGraphicFramePr>
        <p:xfrm>
          <a:off x="270587" y="1268963"/>
          <a:ext cx="11625943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6639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8197879-1C79-6F59-BAB5-336791BD90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0547" y="264161"/>
            <a:ext cx="11318033" cy="6201954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ru-RU" dirty="0">
                <a:latin typeface="Bookman Old Style" panose="02050604050505020204" pitchFamily="18" charset="0"/>
              </a:rPr>
              <a:t>Сохранность контингента и наполняемость групп:</a:t>
            </a:r>
          </a:p>
          <a:p>
            <a:pPr algn="l"/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algn="l"/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  <a:p>
            <a:pPr marL="342900" indent="-342900" algn="l">
              <a:buFont typeface="Wingdings" panose="05000000000000000000" pitchFamily="2" charset="2"/>
              <a:buChar char="q"/>
            </a:pPr>
            <a:endParaRPr lang="ru-RU" dirty="0">
              <a:latin typeface="Bookman Old Style" panose="02050604050505020204" pitchFamily="18" charset="0"/>
            </a:endParaRPr>
          </a:p>
        </p:txBody>
      </p:sp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id="{03CC8A3D-554A-329C-E65E-C05C809236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969653"/>
              </p:ext>
            </p:extLst>
          </p:nvPr>
        </p:nvGraphicFramePr>
        <p:xfrm>
          <a:off x="463420" y="1117600"/>
          <a:ext cx="11318034" cy="3271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862">
                  <a:extLst>
                    <a:ext uri="{9D8B030D-6E8A-4147-A177-3AD203B41FA5}">
                      <a16:colId xmlns:a16="http://schemas.microsoft.com/office/drawing/2014/main" val="1349042300"/>
                    </a:ext>
                  </a:extLst>
                </a:gridCol>
                <a:gridCol w="1617958">
                  <a:extLst>
                    <a:ext uri="{9D8B030D-6E8A-4147-A177-3AD203B41FA5}">
                      <a16:colId xmlns:a16="http://schemas.microsoft.com/office/drawing/2014/main" val="2521582635"/>
                    </a:ext>
                  </a:extLst>
                </a:gridCol>
                <a:gridCol w="1615766">
                  <a:extLst>
                    <a:ext uri="{9D8B030D-6E8A-4147-A177-3AD203B41FA5}">
                      <a16:colId xmlns:a16="http://schemas.microsoft.com/office/drawing/2014/main" val="3491571609"/>
                    </a:ext>
                  </a:extLst>
                </a:gridCol>
                <a:gridCol w="1616862">
                  <a:extLst>
                    <a:ext uri="{9D8B030D-6E8A-4147-A177-3AD203B41FA5}">
                      <a16:colId xmlns:a16="http://schemas.microsoft.com/office/drawing/2014/main" val="1327776136"/>
                    </a:ext>
                  </a:extLst>
                </a:gridCol>
                <a:gridCol w="1616862">
                  <a:extLst>
                    <a:ext uri="{9D8B030D-6E8A-4147-A177-3AD203B41FA5}">
                      <a16:colId xmlns:a16="http://schemas.microsoft.com/office/drawing/2014/main" val="1682212243"/>
                    </a:ext>
                  </a:extLst>
                </a:gridCol>
                <a:gridCol w="1616862">
                  <a:extLst>
                    <a:ext uri="{9D8B030D-6E8A-4147-A177-3AD203B41FA5}">
                      <a16:colId xmlns:a16="http://schemas.microsoft.com/office/drawing/2014/main" val="337372632"/>
                    </a:ext>
                  </a:extLst>
                </a:gridCol>
                <a:gridCol w="1616862">
                  <a:extLst>
                    <a:ext uri="{9D8B030D-6E8A-4147-A177-3AD203B41FA5}">
                      <a16:colId xmlns:a16="http://schemas.microsoft.com/office/drawing/2014/main" val="1606321771"/>
                    </a:ext>
                  </a:extLst>
                </a:gridCol>
              </a:tblGrid>
              <a:tr h="589193">
                <a:tc rowSpan="2">
                  <a:txBody>
                    <a:bodyPr/>
                    <a:lstStyle/>
                    <a:p>
                      <a:r>
                        <a:rPr lang="ru-RU" baseline="0" dirty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Возрастная группа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2020-2021 учебный год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aseline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2021-2022 учебный год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aseline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solidFill>
                            <a:schemeClr val="tx1"/>
                          </a:solidFill>
                          <a:latin typeface="Bookman Old Style" panose="02050604050505020204" pitchFamily="18" charset="0"/>
                        </a:rPr>
                        <a:t>2022-2023 учебный год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baseline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754966"/>
                  </a:ext>
                </a:extLst>
              </a:tr>
              <a:tr h="82330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на начало учебного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на конец учебного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на начало учебного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на конец учебного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на начало учебного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на конец учебного года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366628"/>
                  </a:ext>
                </a:extLst>
              </a:tr>
              <a:tr h="589193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7-10 лет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8243287"/>
                  </a:ext>
                </a:extLst>
              </a:tr>
              <a:tr h="589193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11-14 лет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9097788"/>
                  </a:ext>
                </a:extLst>
              </a:tr>
              <a:tr h="589193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ВСЕГО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latin typeface="Bookman Old Style" panose="02050604050505020204" pitchFamily="18" charset="0"/>
                        </a:rPr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6798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360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202</Words>
  <Application>Microsoft Office PowerPoint</Application>
  <PresentationFormat>Широкоэкранный</PresentationFormat>
  <Paragraphs>68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Times New Roman</vt:lpstr>
      <vt:lpstr>Wingdings</vt:lpstr>
      <vt:lpstr>Тема Office</vt:lpstr>
      <vt:lpstr>Сведения о качестве реализации дополнительной общеобразовательной общеразвивающей программы «Аплодисменты»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Театральная студия «Крылья»</dc:title>
  <dc:creator>Duc-sov Duc-sov</dc:creator>
  <cp:lastModifiedBy>Директор</cp:lastModifiedBy>
  <cp:revision>8</cp:revision>
  <dcterms:created xsi:type="dcterms:W3CDTF">2023-06-30T11:23:15Z</dcterms:created>
  <dcterms:modified xsi:type="dcterms:W3CDTF">2023-06-30T16:48:27Z</dcterms:modified>
</cp:coreProperties>
</file>